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8"/>
  </p:handoutMasterIdLst>
  <p:sldIdLst>
    <p:sldId id="256" r:id="rId4"/>
    <p:sldId id="257" r:id="rId6"/>
    <p:sldId id="258" r:id="rId7"/>
    <p:sldId id="266" r:id="rId8"/>
    <p:sldId id="260" r:id="rId9"/>
    <p:sldId id="264" r:id="rId10"/>
    <p:sldId id="267" r:id="rId11"/>
    <p:sldId id="272" r:id="rId12"/>
    <p:sldId id="281" r:id="rId13"/>
    <p:sldId id="265" r:id="rId14"/>
    <p:sldId id="270" r:id="rId15"/>
    <p:sldId id="271" r:id="rId16"/>
    <p:sldId id="269" r:id="rId17"/>
    <p:sldId id="290" r:id="rId18"/>
    <p:sldId id="302" r:id="rId19"/>
    <p:sldId id="291" r:id="rId20"/>
    <p:sldId id="292" r:id="rId21"/>
    <p:sldId id="296" r:id="rId22"/>
    <p:sldId id="262" r:id="rId23"/>
    <p:sldId id="303" r:id="rId24"/>
    <p:sldId id="263" r:id="rId25"/>
    <p:sldId id="300" r:id="rId26"/>
    <p:sldId id="297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8" Type="http://schemas.openxmlformats.org/officeDocument/2006/relationships/theme" Target="../theme/theme2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0.png"/><Relationship Id="rId1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12.png"/><Relationship Id="rId1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7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435232"/>
            <a:ext cx="9144000" cy="218700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计算物理展示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293235"/>
            <a:ext cx="9144000" cy="1028700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ea"/>
              </a:rPr>
              <a:t>徐熠  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ea"/>
              </a:rPr>
              <a:t>3160103037 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ea"/>
              </a:rPr>
              <a:t>求物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ea"/>
              </a:rPr>
              <a:t>1601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ea"/>
              </a:rPr>
              <a:t>课程指导老师：武慧春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ea"/>
              </a:rPr>
              <a:t> 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975" y="3013710"/>
            <a:ext cx="67500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1.Phase transitions of Ising model and XY model</a:t>
            </a:r>
            <a:endParaRPr lang="en-US" altLang="zh-CN" sz="2400"/>
          </a:p>
          <a:p>
            <a:pPr algn="ctr"/>
            <a:r>
              <a:rPr lang="en-US" altLang="zh-CN" sz="2400"/>
              <a:t>2.Interference of two condensates</a:t>
            </a:r>
            <a:endParaRPr lang="en-US" altLang="zh-CN" sz="24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40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0" y="1845945"/>
            <a:ext cx="5808980" cy="43580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 - XY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T = 5</a:t>
            </a:r>
            <a:endParaRPr lang="en-US" altLang="zh-CN"/>
          </a:p>
        </p:txBody>
      </p:sp>
      <p:pic>
        <p:nvPicPr>
          <p:cNvPr id="4" name="图片 3" descr="40_5_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46580"/>
            <a:ext cx="5808345" cy="4357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67955" y="1951990"/>
            <a:ext cx="208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Simulated Process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187575" y="1951990"/>
            <a:ext cx="305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Simulated Equilibrium State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40_0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180" y="1835785"/>
            <a:ext cx="5894070" cy="4422140"/>
          </a:xfrm>
          <a:prstGeom prst="rect">
            <a:avLst/>
          </a:prstGeom>
        </p:spPr>
      </p:pic>
      <p:pic>
        <p:nvPicPr>
          <p:cNvPr id="8" name="图片 7" descr="40_0.05_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" y="1835785"/>
            <a:ext cx="5963920" cy="4473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 - XY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T = 0.5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767955" y="1951990"/>
            <a:ext cx="208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Simulated Process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187575" y="1951990"/>
            <a:ext cx="305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Simulated Equilibrium State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 - XY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880" y="1584325"/>
            <a:ext cx="10599420" cy="495935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Phase Transition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Critical temperature Tc_xy = 1.3</a:t>
            </a:r>
            <a:endParaRPr lang="en-US" altLang="zh-CN"/>
          </a:p>
        </p:txBody>
      </p:sp>
      <p:pic>
        <p:nvPicPr>
          <p:cNvPr id="6" name="图片 5" descr="phase_tra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9920" y="1350645"/>
            <a:ext cx="5852160" cy="43891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Analysis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Both Ising Model and  XY Model can explain a phase transition phenomenon in ferromagnetism.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In theory, we can deduce the inequation between the critical temperatures between the two models throuth Griffiths inequality.   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Hence,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This satisfies the results of the simulation.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6505" y="3560445"/>
            <a:ext cx="4238625" cy="742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0" y="4487545"/>
            <a:ext cx="3446780" cy="5480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Interference of Two Condensates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1425" y="2082165"/>
            <a:ext cx="9709785" cy="3709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6910" y="155003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Simulation based on the 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Interference of Two Condensates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814830"/>
            <a:ext cx="10515600" cy="4351338"/>
          </a:xfrm>
        </p:spPr>
        <p:txBody>
          <a:bodyPr>
            <a:normAutofit lnSpcReduction="20000"/>
          </a:bodyPr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680" y="3252470"/>
            <a:ext cx="5734050" cy="8604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7700" y="2630170"/>
            <a:ext cx="683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The pseudopotential model Hamiltonian of the system is given as 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50" y="1898015"/>
            <a:ext cx="4864735" cy="5226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7700" y="1584325"/>
            <a:ext cx="212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Total wave function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47700" y="4821555"/>
            <a:ext cx="9627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Using Hartree-Fock approximation, we can get the single-particle wave function(GP equation)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10" y="5258435"/>
            <a:ext cx="5734050" cy="9080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l="53511" t="10039" r="2687" b="1448"/>
          <a:stretch>
            <a:fillRect/>
          </a:stretch>
        </p:blipFill>
        <p:spPr>
          <a:xfrm>
            <a:off x="3382010" y="4239260"/>
            <a:ext cx="4286250" cy="5822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Interference of Two Condensates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814830"/>
            <a:ext cx="10515600" cy="4351338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Time-dependent Gross-Pitaevskii Equation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Initial condition determined by (ground state)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μ is chemical potential.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2366010"/>
            <a:ext cx="6338570" cy="836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46956" b="7394"/>
          <a:stretch>
            <a:fillRect/>
          </a:stretch>
        </p:blipFill>
        <p:spPr>
          <a:xfrm>
            <a:off x="647700" y="3300095"/>
            <a:ext cx="5415915" cy="668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737100"/>
            <a:ext cx="6017895" cy="695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590" y="1584325"/>
            <a:ext cx="1976755" cy="54927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9302115" y="2190750"/>
            <a:ext cx="909955" cy="4229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Nondimensionalization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350260" y="4925695"/>
            <a:ext cx="549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Using Crank-Nicolson method to solve this equation.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1210" y="3132455"/>
            <a:ext cx="7688580" cy="1094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1832610"/>
            <a:ext cx="2977515" cy="840105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640705" y="2672715"/>
            <a:ext cx="244475" cy="75184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 Method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2980" y="1584325"/>
            <a:ext cx="7525385" cy="939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735" y="2731770"/>
            <a:ext cx="1888490" cy="739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140" y="2731770"/>
            <a:ext cx="1193800" cy="626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190" y="4451985"/>
            <a:ext cx="2300605" cy="588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450" y="4562475"/>
            <a:ext cx="2777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Matrix form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" y="3470910"/>
            <a:ext cx="11280140" cy="746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190" y="5163820"/>
            <a:ext cx="2299970" cy="5556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Stability Analysis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32130" y="1464310"/>
            <a:ext cx="1112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For the nonlinear term, as &lt;&lt; xu. And here only analyze the stability of linear terms using CN Method.</a:t>
            </a:r>
            <a:endParaRPr lang="en-US" altLang="zh-CN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3540" y="4165600"/>
            <a:ext cx="3424555" cy="949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5220970"/>
            <a:ext cx="1459230" cy="723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0" y="3139440"/>
            <a:ext cx="8046720" cy="578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010" y="2171065"/>
            <a:ext cx="3013075" cy="750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2130" y="2346960"/>
            <a:ext cx="19881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Series of noises</a:t>
            </a:r>
            <a:endParaRPr lang="en-US" altLang="zh-CN" sz="2000"/>
          </a:p>
        </p:txBody>
      </p:sp>
      <p:sp>
        <p:nvSpPr>
          <p:cNvPr id="12" name="右箭头 11"/>
          <p:cNvSpPr/>
          <p:nvPr/>
        </p:nvSpPr>
        <p:spPr>
          <a:xfrm>
            <a:off x="730250" y="3402965"/>
            <a:ext cx="899160" cy="2127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730250" y="4533900"/>
            <a:ext cx="899160" cy="2127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730250" y="5476875"/>
            <a:ext cx="899160" cy="2127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Ising Model and XY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Two simple mathematical model used to describe the ferromagnetism.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Ising Model can be represented as </a:t>
            </a:r>
            <a:endParaRPr lang="en-US" altLang="zh-CN"/>
          </a:p>
          <a:p>
            <a:pPr marL="0" indent="0" algn="r">
              <a:buNone/>
            </a:pPr>
            <a:r>
              <a:rPr lang="en-US" altLang="zh-CN"/>
              <a:t>(1)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Here      is either 1 or -1. If without external fields, the second term can be dropped.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Similarly, XY Model just take all directions in the plane into consideration.</a:t>
            </a:r>
            <a:endParaRPr lang="en-US" altLang="zh-CN"/>
          </a:p>
          <a:p>
            <a:pPr marL="0" indent="0" algn="r">
              <a:buNone/>
            </a:pPr>
            <a:endParaRPr lang="en-US" altLang="zh-CN"/>
          </a:p>
          <a:p>
            <a:pPr marL="0" indent="0" algn="r">
              <a:buNone/>
            </a:pPr>
            <a:r>
              <a:rPr lang="en-US" altLang="zh-CN"/>
              <a:t>(2)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They are actually both special cases of n-vector model.</a:t>
            </a:r>
            <a:endParaRPr lang="en-US" altLang="zh-CN"/>
          </a:p>
        </p:txBody>
      </p:sp>
      <p:pic>
        <p:nvPicPr>
          <p:cNvPr id="4" name="图片 3" descr="~90$GWM}HC0_4$6_[)CZ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4415" y="2468880"/>
            <a:ext cx="4307840" cy="747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3216910"/>
            <a:ext cx="356870" cy="448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4578350"/>
            <a:ext cx="7705725" cy="7277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0_t=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4860" y="4495165"/>
            <a:ext cx="3236595" cy="24282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 (without nonlinear term)</a:t>
            </a:r>
            <a:endParaRPr lang="en-US" altLang="zh-CN"/>
          </a:p>
        </p:txBody>
      </p:sp>
      <p:pic>
        <p:nvPicPr>
          <p:cNvPr id="4" name="图片 3" descr="3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630" y="1584325"/>
            <a:ext cx="5401310" cy="405130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906520" y="1997710"/>
            <a:ext cx="1502410" cy="1695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74135" y="1629410"/>
            <a:ext cx="156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Cross section</a:t>
            </a:r>
            <a:endParaRPr lang="en-US" altLang="zh-CN"/>
          </a:p>
        </p:txBody>
      </p:sp>
      <p:pic>
        <p:nvPicPr>
          <p:cNvPr id="3" name="图片 2" descr="0_t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15" y="38735"/>
            <a:ext cx="3338195" cy="2504440"/>
          </a:xfrm>
          <a:prstGeom prst="rect">
            <a:avLst/>
          </a:prstGeom>
        </p:spPr>
      </p:pic>
      <p:pic>
        <p:nvPicPr>
          <p:cNvPr id="12" name="图片 11" descr="0_t=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5" y="38735"/>
            <a:ext cx="3338195" cy="2504440"/>
          </a:xfrm>
          <a:prstGeom prst="rect">
            <a:avLst/>
          </a:prstGeom>
        </p:spPr>
      </p:pic>
      <p:pic>
        <p:nvPicPr>
          <p:cNvPr id="13" name="图片 12" descr="0_t=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805" y="2251710"/>
            <a:ext cx="3370580" cy="2527935"/>
          </a:xfrm>
          <a:prstGeom prst="rect">
            <a:avLst/>
          </a:prstGeom>
        </p:spPr>
      </p:pic>
      <p:pic>
        <p:nvPicPr>
          <p:cNvPr id="14" name="图片 13" descr="0_t=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125" y="2251710"/>
            <a:ext cx="3338195" cy="25038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3_t=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8325" y="4514850"/>
            <a:ext cx="3175635" cy="2381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 (with nonlinear term)</a:t>
            </a:r>
            <a:endParaRPr lang="en-US" altLang="zh-CN"/>
          </a:p>
        </p:txBody>
      </p:sp>
      <p:pic>
        <p:nvPicPr>
          <p:cNvPr id="4" name="图片 3" descr="3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630" y="1584325"/>
            <a:ext cx="5401310" cy="4051300"/>
          </a:xfrm>
          <a:prstGeom prst="rect">
            <a:avLst/>
          </a:prstGeom>
        </p:spPr>
      </p:pic>
      <p:pic>
        <p:nvPicPr>
          <p:cNvPr id="7" name="图片 6" descr="3_t=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30" y="2259330"/>
            <a:ext cx="3338195" cy="2505075"/>
          </a:xfrm>
          <a:prstGeom prst="rect">
            <a:avLst/>
          </a:prstGeom>
        </p:spPr>
      </p:pic>
      <p:pic>
        <p:nvPicPr>
          <p:cNvPr id="8" name="图片 7" descr="3_t=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5" y="2259330"/>
            <a:ext cx="3359785" cy="2520315"/>
          </a:xfrm>
          <a:prstGeom prst="rect">
            <a:avLst/>
          </a:prstGeom>
        </p:spPr>
      </p:pic>
      <p:pic>
        <p:nvPicPr>
          <p:cNvPr id="5" name="图片 4" descr="3_t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930" y="38735"/>
            <a:ext cx="3338195" cy="2504440"/>
          </a:xfrm>
          <a:prstGeom prst="rect">
            <a:avLst/>
          </a:prstGeom>
        </p:spPr>
      </p:pic>
      <p:pic>
        <p:nvPicPr>
          <p:cNvPr id="6" name="图片 5" descr="3_t=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735" y="38735"/>
            <a:ext cx="3340100" cy="250571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906520" y="1997710"/>
            <a:ext cx="1502410" cy="1695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74135" y="1629410"/>
            <a:ext cx="156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Cross section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[1] W. Hoston and L. You, Phys. Rev. A 53, 4254(1996)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[2] Kerson Huang. Statistical Mechanics. [M] New York: John Wiley and Sons, 1987.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[3] Aizenman, M.; Simon, B. (1980). "A comparison of plane rotor and Ising models". Phys. Lett. A. 76.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72410" y="2651125"/>
            <a:ext cx="62668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latin typeface="+mj-lt"/>
                <a:cs typeface="+mj-lt"/>
              </a:rPr>
              <a:t>Thank You For Listening !</a:t>
            </a:r>
            <a:endParaRPr lang="en-US" altLang="zh-CN" sz="4000" b="1">
              <a:latin typeface="+mj-lt"/>
              <a:cs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Metropolis Hastings Algorithm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49352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Take Ising Model as an example.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615" y="2126615"/>
            <a:ext cx="3724910" cy="3469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35" y="3707765"/>
            <a:ext cx="4900295" cy="97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59705" y="2231390"/>
            <a:ext cx="633603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Choose a lattice randomly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Recalculate the total energy of the system and get E(n+1).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Flip the lattice by the probability P defined as following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4. Repeat 1~3 for a number of times.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2042160" y="3285490"/>
            <a:ext cx="487045" cy="5080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560955" y="2460625"/>
            <a:ext cx="2677160" cy="90995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Metropolis Hastings Algorithm</a:t>
            </a:r>
            <a:endParaRPr lang="en-US" altLang="zh-CN"/>
          </a:p>
        </p:txBody>
      </p:sp>
      <p:sp>
        <p:nvSpPr>
          <p:cNvPr id="4" name="任意多边形 3"/>
          <p:cNvSpPr/>
          <p:nvPr/>
        </p:nvSpPr>
        <p:spPr>
          <a:xfrm>
            <a:off x="941070" y="1396365"/>
            <a:ext cx="5810250" cy="4852035"/>
          </a:xfrm>
          <a:custGeom>
            <a:avLst/>
            <a:gdLst>
              <a:gd name="connisteX0" fmla="*/ 0 w 5810250"/>
              <a:gd name="connsiteY0" fmla="*/ 3603688 h 4852196"/>
              <a:gd name="connisteX1" fmla="*/ 275590 w 5810250"/>
              <a:gd name="connsiteY1" fmla="*/ 3180143 h 4852196"/>
              <a:gd name="connisteX2" fmla="*/ 783590 w 5810250"/>
              <a:gd name="connsiteY2" fmla="*/ 1338643 h 4852196"/>
              <a:gd name="connisteX3" fmla="*/ 1461135 w 5810250"/>
              <a:gd name="connsiteY3" fmla="*/ 2132393 h 4852196"/>
              <a:gd name="connisteX4" fmla="*/ 2233295 w 5810250"/>
              <a:gd name="connsiteY4" fmla="*/ 79438 h 4852196"/>
              <a:gd name="connisteX5" fmla="*/ 3429635 w 5810250"/>
              <a:gd name="connsiteY5" fmla="*/ 4810188 h 4852196"/>
              <a:gd name="connisteX6" fmla="*/ 4138295 w 5810250"/>
              <a:gd name="connsiteY6" fmla="*/ 2164143 h 4852196"/>
              <a:gd name="connisteX7" fmla="*/ 5365750 w 5810250"/>
              <a:gd name="connsiteY7" fmla="*/ 3603688 h 4852196"/>
              <a:gd name="connisteX8" fmla="*/ 5810250 w 5810250"/>
              <a:gd name="connsiteY8" fmla="*/ 3159188 h 4852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810250" h="4852196">
                <a:moveTo>
                  <a:pt x="0" y="3603688"/>
                </a:moveTo>
                <a:cubicBezTo>
                  <a:pt x="45085" y="3556063"/>
                  <a:pt x="118745" y="3632898"/>
                  <a:pt x="275590" y="3180143"/>
                </a:cubicBezTo>
                <a:cubicBezTo>
                  <a:pt x="432435" y="2727388"/>
                  <a:pt x="546735" y="1548193"/>
                  <a:pt x="783590" y="1338643"/>
                </a:cubicBezTo>
                <a:cubicBezTo>
                  <a:pt x="1020445" y="1129093"/>
                  <a:pt x="1170940" y="2384488"/>
                  <a:pt x="1461135" y="2132393"/>
                </a:cubicBezTo>
                <a:cubicBezTo>
                  <a:pt x="1751330" y="1880298"/>
                  <a:pt x="1839595" y="-455867"/>
                  <a:pt x="2233295" y="79438"/>
                </a:cubicBezTo>
                <a:cubicBezTo>
                  <a:pt x="2626995" y="614743"/>
                  <a:pt x="3048635" y="4392993"/>
                  <a:pt x="3429635" y="4810188"/>
                </a:cubicBezTo>
                <a:cubicBezTo>
                  <a:pt x="3810635" y="5227383"/>
                  <a:pt x="3750945" y="2405443"/>
                  <a:pt x="4138295" y="2164143"/>
                </a:cubicBezTo>
                <a:cubicBezTo>
                  <a:pt x="4525645" y="1922843"/>
                  <a:pt x="5031105" y="3404933"/>
                  <a:pt x="5365750" y="3603688"/>
                </a:cubicBezTo>
                <a:cubicBezTo>
                  <a:pt x="5700395" y="3802443"/>
                  <a:pt x="5746115" y="3276663"/>
                  <a:pt x="5810250" y="3159188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978025" y="2957830"/>
            <a:ext cx="614045" cy="1079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65910" y="3740150"/>
            <a:ext cx="164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local minimum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762500" y="606996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global minimum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545580" y="2733040"/>
            <a:ext cx="52438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Avoid being trapped in local minimum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Simulation - Ising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Parameter Setting: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N*N lattices ( N = 40 )     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100 iterations, for one iteration, do N*N times Monte Carlo Sampling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J = 1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 - Ising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25285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T = 5</a:t>
            </a:r>
            <a:endParaRPr lang="en-US" altLang="zh-CN"/>
          </a:p>
        </p:txBody>
      </p:sp>
      <p:pic>
        <p:nvPicPr>
          <p:cNvPr id="4" name="图片 3" descr="40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455" y="1108075"/>
            <a:ext cx="7323455" cy="5492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 - Ising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25349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T = 0.5</a:t>
            </a:r>
            <a:endParaRPr lang="en-US" altLang="zh-CN"/>
          </a:p>
        </p:txBody>
      </p:sp>
      <p:pic>
        <p:nvPicPr>
          <p:cNvPr id="4" name="图片 3" descr="40_0.5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4410" y="1147445"/>
            <a:ext cx="7281545" cy="5461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 - Ising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880" y="1584325"/>
            <a:ext cx="10599420" cy="495935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Phase Transition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Critical temperature Tc_ising = 2.7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7840" y="1312545"/>
            <a:ext cx="6116320" cy="4587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Simulation - XY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Parameter Setting: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N*N lattices ( N = 40 )     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100 iterations, for one iteration, do N*N times Monte Carlo Sampling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J = 1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a"/>
  <p:tag name="KSO_WM_UNIT_INDEX" val="1"/>
  <p:tag name="KSO_WM_UNIT_ID" val="custom20187308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6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7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  <p:tag name="KSO_WM_SLIDE_MODEL_TYPE" val="cover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2695</Words>
  <Application>WPS 演示</Application>
  <PresentationFormat>宽屏</PresentationFormat>
  <Paragraphs>203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Arial Unicode MS</vt:lpstr>
      <vt:lpstr>等线</vt:lpstr>
      <vt:lpstr>Office 主题​​</vt:lpstr>
      <vt:lpstr>1_Office 主题​​</vt:lpstr>
      <vt:lpstr>计算物理展示</vt:lpstr>
      <vt:lpstr>Ising Model and XY Model</vt:lpstr>
      <vt:lpstr>Metropolis Hastings Algorithm</vt:lpstr>
      <vt:lpstr>Metropolis Hastings Algorithm</vt:lpstr>
      <vt:lpstr>Simulation - Ising Model</vt:lpstr>
      <vt:lpstr>Results - Ising Model</vt:lpstr>
      <vt:lpstr>Results - Ising Model</vt:lpstr>
      <vt:lpstr>Results - Ising Model</vt:lpstr>
      <vt:lpstr>Simulation - XY Model</vt:lpstr>
      <vt:lpstr>Results - XY Model</vt:lpstr>
      <vt:lpstr>Results - XY Model</vt:lpstr>
      <vt:lpstr>Results - XY Model</vt:lpstr>
      <vt:lpstr>Analysis</vt:lpstr>
      <vt:lpstr>Interference of Two Condensates</vt:lpstr>
      <vt:lpstr>Interference of Two Condensates</vt:lpstr>
      <vt:lpstr>Interference of Two Condensates</vt:lpstr>
      <vt:lpstr>Nondimensionalization</vt:lpstr>
      <vt:lpstr>CN Method</vt:lpstr>
      <vt:lpstr>Stability Analysis</vt:lpstr>
      <vt:lpstr>Results (without nonlinear term)</vt:lpstr>
      <vt:lpstr>Results (with nonlinear term)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睡着了的风</cp:lastModifiedBy>
  <cp:revision>425</cp:revision>
  <dcterms:created xsi:type="dcterms:W3CDTF">2017-08-03T09:01:00Z</dcterms:created>
  <dcterms:modified xsi:type="dcterms:W3CDTF">2019-01-13T02:16:17Z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2052-11.1.0.8205</vt:lpwstr>
  </property>
</Properties>
</file>